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9" r:id="rId1"/>
  </p:sldMasterIdLst>
  <p:sldIdLst>
    <p:sldId id="257" r:id="rId2"/>
    <p:sldId id="258" r:id="rId3"/>
    <p:sldId id="259" r:id="rId4"/>
    <p:sldId id="260" r:id="rId5"/>
    <p:sldId id="261" r:id="rId6"/>
    <p:sldId id="262" r:id="rId7"/>
    <p:sldId id="264" r:id="rId8"/>
    <p:sldId id="263" r:id="rId9"/>
    <p:sldId id="266" r:id="rId10"/>
    <p:sldId id="265" r:id="rId11"/>
    <p:sldId id="267" r:id="rId12"/>
    <p:sldId id="268" r:id="rId13"/>
    <p:sldId id="269" r:id="rId14"/>
    <p:sldId id="272" r:id="rId15"/>
    <p:sldId id="270" r:id="rId16"/>
    <p:sldId id="273" r:id="rId17"/>
    <p:sldId id="271" r:id="rId18"/>
    <p:sldId id="274" r:id="rId19"/>
    <p:sldId id="275" r:id="rId20"/>
    <p:sldId id="276" r:id="rId21"/>
    <p:sldId id="277" r:id="rId22"/>
    <p:sldId id="278" r:id="rId23"/>
    <p:sldId id="280" r:id="rId24"/>
    <p:sldId id="279" r:id="rId25"/>
    <p:sldId id="281" r:id="rId26"/>
    <p:sldId id="282" r:id="rId27"/>
    <p:sldId id="283" r:id="rId28"/>
    <p:sldId id="284" r:id="rId29"/>
    <p:sldId id="285" r:id="rId30"/>
    <p:sldId id="289" r:id="rId31"/>
    <p:sldId id="287" r:id="rId32"/>
    <p:sldId id="290" r:id="rId33"/>
    <p:sldId id="291" r:id="rId34"/>
    <p:sldId id="292" r:id="rId35"/>
    <p:sldId id="293" r:id="rId36"/>
    <p:sldId id="286"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711" autoAdjust="0"/>
  </p:normalViewPr>
  <p:slideViewPr>
    <p:cSldViewPr snapToGrid="0" snapToObjects="1">
      <p:cViewPr varScale="1">
        <p:scale>
          <a:sx n="86" d="100"/>
          <a:sy n="86" d="100"/>
        </p:scale>
        <p:origin x="-88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GB"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GB"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FA84A37A-AFC2-4A01-80A1-FC20F2C0D5BB}"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GB"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GB"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Date Placeholder 3"/>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GB"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GB" smtClean="0"/>
              <a:t>Click to edit Master text styles</a:t>
            </a:r>
          </a:p>
        </p:txBody>
      </p:sp>
      <p:sp>
        <p:nvSpPr>
          <p:cNvPr id="4" name="Date Placeholder 3"/>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0AA59A22-0CFB-1040-8B71-E0F0812D7B11}"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GB"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GB"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GB"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GB"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7" name="Date Placeholder 6"/>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GB"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0AA59A22-0CFB-1040-8B71-E0F0812D7B1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0AA59A22-0CFB-1040-8B71-E0F0812D7B11}"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GB"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GB"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GB" smtClean="0"/>
              <a:t>Click to edit Master text styles</a:t>
            </a:r>
          </a:p>
          <a:p>
            <a:pPr lvl="1" eaLnBrk="1" latinLnBrk="0" hangingPunct="1"/>
            <a:r>
              <a:rPr lang="en-GB" smtClean="0"/>
              <a:t>Second level</a:t>
            </a:r>
          </a:p>
          <a:p>
            <a:pPr lvl="2" eaLnBrk="1" latinLnBrk="0" hangingPunct="1"/>
            <a:r>
              <a:rPr lang="en-GB" smtClean="0"/>
              <a:t>Third level</a:t>
            </a:r>
          </a:p>
          <a:p>
            <a:pPr lvl="3" eaLnBrk="1" latinLnBrk="0" hangingPunct="1"/>
            <a:r>
              <a:rPr lang="en-GB" smtClean="0"/>
              <a:t>Fourth level</a:t>
            </a:r>
          </a:p>
          <a:p>
            <a:pPr lvl="4" eaLnBrk="1" latinLnBrk="0" hangingPunct="1"/>
            <a:r>
              <a:rPr lang="en-GB" smtClean="0"/>
              <a:t>Fifth level</a:t>
            </a:r>
            <a:endParaRPr kumimoji="0" lang="en-US"/>
          </a:p>
        </p:txBody>
      </p:sp>
      <p:sp>
        <p:nvSpPr>
          <p:cNvPr id="5" name="Date Placeholder 4"/>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FA84A37A-AFC2-4A01-80A1-FC20F2C0D5B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GB"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7EABADA5-5FD7-F646-A5B8-BEB1DDCAA4A8}" type="datetimeFigureOut">
              <a:rPr lang="en-US" smtClean="0"/>
              <a:t>28/06/17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0AA59A22-0CFB-1040-8B71-E0F0812D7B11}"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GB" smtClean="0"/>
              <a:t>Drag picture to placeholder or click icon to add</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GB"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GB"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GB" smtClean="0"/>
              <a:t>Click to edit Master text styles</a:t>
            </a:r>
          </a:p>
          <a:p>
            <a:pPr lvl="1" eaLnBrk="1" latinLnBrk="0" hangingPunct="1"/>
            <a:r>
              <a:rPr kumimoji="0" lang="en-GB" smtClean="0"/>
              <a:t>Second level</a:t>
            </a:r>
          </a:p>
          <a:p>
            <a:pPr lvl="2" eaLnBrk="1" latinLnBrk="0" hangingPunct="1"/>
            <a:r>
              <a:rPr kumimoji="0" lang="en-GB" smtClean="0"/>
              <a:t>Third level</a:t>
            </a:r>
          </a:p>
          <a:p>
            <a:pPr lvl="3" eaLnBrk="1" latinLnBrk="0" hangingPunct="1"/>
            <a:r>
              <a:rPr kumimoji="0" lang="en-GB" smtClean="0"/>
              <a:t>Fourth level</a:t>
            </a:r>
          </a:p>
          <a:p>
            <a:pPr lvl="4" eaLnBrk="1" latinLnBrk="0" hangingPunct="1"/>
            <a:r>
              <a:rPr kumimoji="0" lang="en-GB"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EABADA5-5FD7-F646-A5B8-BEB1DDCAA4A8}" type="datetimeFigureOut">
              <a:rPr lang="en-US" smtClean="0"/>
              <a:t>28/06/17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0AA59A22-0CFB-1040-8B71-E0F0812D7B11}"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alm.io/docs/javascript/latest/index.html%23syn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alm.io/docs/react-native/latest/api/" TargetMode="External"/><Relationship Id="rId3" Type="http://schemas.openxmlformats.org/officeDocument/2006/relationships/hyperlink" Target="https://realm.io/docs/react-native/latest/%23gettingstart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1608" y="2199691"/>
            <a:ext cx="8082708" cy="1143000"/>
          </a:xfrm>
        </p:spPr>
        <p:txBody>
          <a:bodyPr/>
          <a:lstStyle/>
          <a:p>
            <a:pPr algn="ctr"/>
            <a:r>
              <a:rPr lang="en-US" dirty="0" smtClean="0"/>
              <a:t>Realm </a:t>
            </a:r>
            <a:r>
              <a:rPr lang="en-US" smtClean="0"/>
              <a:t>+ React Native</a:t>
            </a:r>
            <a:endParaRPr lang="en-US" dirty="0"/>
          </a:p>
        </p:txBody>
      </p:sp>
    </p:spTree>
    <p:extLst>
      <p:ext uri="{BB962C8B-B14F-4D97-AF65-F5344CB8AC3E}">
        <p14:creationId xmlns:p14="http://schemas.microsoft.com/office/powerpoint/2010/main" val="16496976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 Database model</a:t>
            </a:r>
            <a:endParaRPr lang="en-US" dirty="0"/>
          </a:p>
        </p:txBody>
      </p:sp>
      <p:sp>
        <p:nvSpPr>
          <p:cNvPr id="3" name="Content Placeholder 2"/>
          <p:cNvSpPr>
            <a:spLocks noGrp="1"/>
          </p:cNvSpPr>
          <p:nvPr>
            <p:ph idx="1"/>
          </p:nvPr>
        </p:nvSpPr>
        <p:spPr/>
        <p:txBody>
          <a:bodyPr>
            <a:normAutofit/>
          </a:bodyPr>
          <a:lstStyle/>
          <a:p>
            <a:r>
              <a:rPr lang="en-US" sz="2400" dirty="0"/>
              <a:t>Realm data models are defined by the schema information passed into a Realm during </a:t>
            </a:r>
            <a:r>
              <a:rPr lang="en-US" sz="2400" dirty="0" smtClean="0"/>
              <a:t>initialization. </a:t>
            </a:r>
            <a:endParaRPr lang="en-US" sz="2400" dirty="0"/>
          </a:p>
          <a:p>
            <a:r>
              <a:rPr lang="en-US" sz="2400" dirty="0"/>
              <a:t>The schema for an object consists of the object’s name and a set of properties each of which has a name and type as well as the </a:t>
            </a:r>
            <a:r>
              <a:rPr lang="en-US" sz="2400" dirty="0" err="1"/>
              <a:t>objectType</a:t>
            </a:r>
            <a:r>
              <a:rPr lang="en-US" sz="2400" dirty="0"/>
              <a:t> for object and list properties. </a:t>
            </a:r>
          </a:p>
          <a:p>
            <a:r>
              <a:rPr lang="en-US" sz="2400" dirty="0"/>
              <a:t>We can also designate each property to be optional or to have a default value.</a:t>
            </a:r>
          </a:p>
        </p:txBody>
      </p:sp>
    </p:spTree>
    <p:extLst>
      <p:ext uri="{BB962C8B-B14F-4D97-AF65-F5344CB8AC3E}">
        <p14:creationId xmlns:p14="http://schemas.microsoft.com/office/powerpoint/2010/main" val="6840229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28 at 4.25.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683" y="1002641"/>
            <a:ext cx="7900737" cy="5534525"/>
          </a:xfrm>
          <a:prstGeom prst="rect">
            <a:avLst/>
          </a:prstGeom>
        </p:spPr>
      </p:pic>
      <p:sp>
        <p:nvSpPr>
          <p:cNvPr id="6" name="Title 1"/>
          <p:cNvSpPr txBox="1">
            <a:spLocks/>
          </p:cNvSpPr>
          <p:nvPr/>
        </p:nvSpPr>
        <p:spPr>
          <a:xfrm>
            <a:off x="1267209" y="-46788"/>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smtClean="0"/>
              <a:t>Sample code</a:t>
            </a:r>
            <a:endParaRPr lang="en-US" dirty="0"/>
          </a:p>
        </p:txBody>
      </p:sp>
    </p:spTree>
    <p:extLst>
      <p:ext uri="{BB962C8B-B14F-4D97-AF65-F5344CB8AC3E}">
        <p14:creationId xmlns:p14="http://schemas.microsoft.com/office/powerpoint/2010/main" val="32991368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 basic property type</a:t>
            </a:r>
            <a:endParaRPr lang="en-US" dirty="0"/>
          </a:p>
        </p:txBody>
      </p:sp>
      <p:sp>
        <p:nvSpPr>
          <p:cNvPr id="3" name="Content Placeholder 2"/>
          <p:cNvSpPr>
            <a:spLocks noGrp="1"/>
          </p:cNvSpPr>
          <p:nvPr>
            <p:ph idx="1"/>
          </p:nvPr>
        </p:nvSpPr>
        <p:spPr/>
        <p:txBody>
          <a:bodyPr>
            <a:normAutofit/>
          </a:bodyPr>
          <a:lstStyle/>
          <a:p>
            <a:r>
              <a:rPr lang="en-US" sz="2600" dirty="0"/>
              <a:t>Realm supports the following basic types: </a:t>
            </a:r>
            <a:r>
              <a:rPr lang="en-US" sz="2600" dirty="0" err="1"/>
              <a:t>bool</a:t>
            </a:r>
            <a:r>
              <a:rPr lang="en-US" sz="2600" dirty="0"/>
              <a:t>, </a:t>
            </a:r>
            <a:r>
              <a:rPr lang="en-US" sz="2600" dirty="0" err="1"/>
              <a:t>int</a:t>
            </a:r>
            <a:r>
              <a:rPr lang="en-US" sz="2600" dirty="0"/>
              <a:t>, float, double, string, data, and date. </a:t>
            </a:r>
          </a:p>
          <a:p>
            <a:pPr lvl="1"/>
            <a:r>
              <a:rPr lang="en-US" sz="2000" dirty="0" err="1" smtClean="0">
                <a:solidFill>
                  <a:srgbClr val="3366FF"/>
                </a:solidFill>
              </a:rPr>
              <a:t>bool</a:t>
            </a:r>
            <a:r>
              <a:rPr lang="en-US" sz="2000" dirty="0" smtClean="0">
                <a:solidFill>
                  <a:srgbClr val="3366FF"/>
                </a:solidFill>
              </a:rPr>
              <a:t> </a:t>
            </a:r>
            <a:r>
              <a:rPr lang="en-US" sz="2000" dirty="0"/>
              <a:t>properties map to JavaScript Boolean objects </a:t>
            </a:r>
            <a:endParaRPr lang="en-US" sz="2000" dirty="0" smtClean="0"/>
          </a:p>
          <a:p>
            <a:pPr lvl="1"/>
            <a:r>
              <a:rPr lang="en-US" sz="2000" dirty="0" err="1" smtClean="0">
                <a:solidFill>
                  <a:srgbClr val="3366FF"/>
                </a:solidFill>
              </a:rPr>
              <a:t>int</a:t>
            </a:r>
            <a:r>
              <a:rPr lang="en-US" sz="2000" dirty="0"/>
              <a:t>, float, and double properties map to JavaScript Number objects. Internally ‘</a:t>
            </a:r>
            <a:r>
              <a:rPr lang="en-US" sz="2000" dirty="0" err="1"/>
              <a:t>int</a:t>
            </a:r>
            <a:r>
              <a:rPr lang="en-US" sz="2000" dirty="0"/>
              <a:t>’ and ‘double’ are stored as 64 bits while float is stored with 32 bits. </a:t>
            </a:r>
            <a:endParaRPr lang="en-US" sz="2000" dirty="0" smtClean="0"/>
          </a:p>
          <a:p>
            <a:pPr lvl="1"/>
            <a:r>
              <a:rPr lang="en-US" sz="2000" dirty="0" smtClean="0">
                <a:solidFill>
                  <a:srgbClr val="3366FF"/>
                </a:solidFill>
              </a:rPr>
              <a:t>string</a:t>
            </a:r>
            <a:r>
              <a:rPr lang="en-US" sz="2000" dirty="0" smtClean="0"/>
              <a:t> </a:t>
            </a:r>
            <a:r>
              <a:rPr lang="en-US" sz="2000" dirty="0"/>
              <a:t>properties map to </a:t>
            </a:r>
            <a:r>
              <a:rPr lang="en-US" sz="2000" dirty="0" smtClean="0"/>
              <a:t>String</a:t>
            </a:r>
          </a:p>
          <a:p>
            <a:pPr lvl="1"/>
            <a:r>
              <a:rPr lang="en-US" sz="2000" dirty="0" smtClean="0">
                <a:solidFill>
                  <a:srgbClr val="3366FF"/>
                </a:solidFill>
              </a:rPr>
              <a:t>data</a:t>
            </a:r>
            <a:r>
              <a:rPr lang="en-US" sz="2000" dirty="0" smtClean="0"/>
              <a:t> </a:t>
            </a:r>
            <a:r>
              <a:rPr lang="en-US" sz="2000" dirty="0"/>
              <a:t>properties map to </a:t>
            </a:r>
            <a:r>
              <a:rPr lang="en-US" sz="2000" dirty="0" err="1"/>
              <a:t>ArrayBuffer</a:t>
            </a:r>
            <a:r>
              <a:rPr lang="en-US" sz="2000" dirty="0"/>
              <a:t> </a:t>
            </a:r>
          </a:p>
          <a:p>
            <a:pPr lvl="1"/>
            <a:r>
              <a:rPr lang="en-US" sz="2000" dirty="0" smtClean="0">
                <a:solidFill>
                  <a:srgbClr val="3366FF"/>
                </a:solidFill>
              </a:rPr>
              <a:t>date</a:t>
            </a:r>
            <a:r>
              <a:rPr lang="en-US" sz="2000" dirty="0" smtClean="0"/>
              <a:t> </a:t>
            </a:r>
            <a:r>
              <a:rPr lang="en-US" sz="2000" dirty="0"/>
              <a:t>properties map to Date</a:t>
            </a:r>
          </a:p>
        </p:txBody>
      </p:sp>
    </p:spTree>
    <p:extLst>
      <p:ext uri="{BB962C8B-B14F-4D97-AF65-F5344CB8AC3E}">
        <p14:creationId xmlns:p14="http://schemas.microsoft.com/office/powerpoint/2010/main" val="19064540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properties</a:t>
            </a:r>
            <a:endParaRPr lang="en-US" dirty="0"/>
          </a:p>
        </p:txBody>
      </p:sp>
      <p:sp>
        <p:nvSpPr>
          <p:cNvPr id="3" name="Content Placeholder 2"/>
          <p:cNvSpPr>
            <a:spLocks noGrp="1"/>
          </p:cNvSpPr>
          <p:nvPr>
            <p:ph idx="1"/>
          </p:nvPr>
        </p:nvSpPr>
        <p:spPr>
          <a:xfrm>
            <a:off x="1435608" y="1447800"/>
            <a:ext cx="7498080" cy="2175042"/>
          </a:xfrm>
        </p:spPr>
        <p:txBody>
          <a:bodyPr>
            <a:normAutofit/>
          </a:bodyPr>
          <a:lstStyle/>
          <a:p>
            <a:r>
              <a:rPr lang="en-US" sz="2000" dirty="0"/>
              <a:t>To define the new object, we need to specify the name property of the object schema we are referencing</a:t>
            </a:r>
            <a:r>
              <a:rPr lang="en-US" sz="2000" dirty="0" smtClean="0"/>
              <a:t>.</a:t>
            </a:r>
          </a:p>
          <a:p>
            <a:r>
              <a:rPr lang="en-US" sz="2000" dirty="0" smtClean="0"/>
              <a:t>When </a:t>
            </a:r>
            <a:r>
              <a:rPr lang="en-US" sz="2000" dirty="0"/>
              <a:t>using object properties you need to make sure all referenced types are present in the schema used to open the Realm</a:t>
            </a:r>
          </a:p>
        </p:txBody>
      </p:sp>
      <p:pic>
        <p:nvPicPr>
          <p:cNvPr id="4" name="Picture 3" descr="Screen Shot 2017-06-28 at 4.31.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3094120"/>
            <a:ext cx="7400090" cy="2514600"/>
          </a:xfrm>
          <a:prstGeom prst="rect">
            <a:avLst/>
          </a:prstGeom>
        </p:spPr>
      </p:pic>
      <p:pic>
        <p:nvPicPr>
          <p:cNvPr id="5" name="Picture 4" descr="Screen Shot 2017-06-28 at 4.31.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608" y="5453647"/>
            <a:ext cx="7708392" cy="733850"/>
          </a:xfrm>
          <a:prstGeom prst="rect">
            <a:avLst/>
          </a:prstGeom>
        </p:spPr>
      </p:pic>
    </p:spTree>
    <p:extLst>
      <p:ext uri="{BB962C8B-B14F-4D97-AF65-F5344CB8AC3E}">
        <p14:creationId xmlns:p14="http://schemas.microsoft.com/office/powerpoint/2010/main" val="18162424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Object properties</a:t>
            </a:r>
            <a:endParaRPr lang="en-US" dirty="0"/>
          </a:p>
        </p:txBody>
      </p:sp>
      <p:sp>
        <p:nvSpPr>
          <p:cNvPr id="3" name="Content Placeholder 2"/>
          <p:cNvSpPr>
            <a:spLocks noGrp="1"/>
          </p:cNvSpPr>
          <p:nvPr>
            <p:ph idx="1"/>
          </p:nvPr>
        </p:nvSpPr>
        <p:spPr>
          <a:xfrm>
            <a:off x="1435608" y="1447800"/>
            <a:ext cx="7498080" cy="1052095"/>
          </a:xfrm>
        </p:spPr>
        <p:txBody>
          <a:bodyPr>
            <a:normAutofit/>
          </a:bodyPr>
          <a:lstStyle/>
          <a:p>
            <a:pPr marL="82296" indent="0">
              <a:buNone/>
            </a:pPr>
            <a:r>
              <a:rPr lang="en-US" sz="2400" dirty="0"/>
              <a:t>When accessing object properties, you can access nested properties using normal property syntax</a:t>
            </a:r>
          </a:p>
        </p:txBody>
      </p:sp>
      <p:pic>
        <p:nvPicPr>
          <p:cNvPr id="4" name="Picture 3" descr="Screen Shot 2017-06-28 at 4.39.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57368" cy="6805494"/>
          </a:xfrm>
          <a:prstGeom prst="rect">
            <a:avLst/>
          </a:prstGeom>
        </p:spPr>
      </p:pic>
    </p:spTree>
    <p:extLst>
      <p:ext uri="{BB962C8B-B14F-4D97-AF65-F5344CB8AC3E}">
        <p14:creationId xmlns:p14="http://schemas.microsoft.com/office/powerpoint/2010/main" val="2828438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properties</a:t>
            </a:r>
            <a:endParaRPr lang="en-US" dirty="0"/>
          </a:p>
        </p:txBody>
      </p:sp>
      <p:sp>
        <p:nvSpPr>
          <p:cNvPr id="3" name="Content Placeholder 2"/>
          <p:cNvSpPr>
            <a:spLocks noGrp="1"/>
          </p:cNvSpPr>
          <p:nvPr>
            <p:ph idx="1"/>
          </p:nvPr>
        </p:nvSpPr>
        <p:spPr>
          <a:xfrm>
            <a:off x="1435608" y="1447800"/>
            <a:ext cx="7498080" cy="851568"/>
          </a:xfrm>
        </p:spPr>
        <p:txBody>
          <a:bodyPr>
            <a:normAutofit/>
          </a:bodyPr>
          <a:lstStyle/>
          <a:p>
            <a:r>
              <a:rPr lang="en-US" sz="2000" dirty="0"/>
              <a:t>For list properties you must specify the property type as list as well as the </a:t>
            </a:r>
            <a:r>
              <a:rPr lang="en-US" sz="2000" dirty="0" err="1"/>
              <a:t>objectType</a:t>
            </a:r>
            <a:endParaRPr lang="en-US" sz="2000" dirty="0"/>
          </a:p>
        </p:txBody>
      </p:sp>
      <p:pic>
        <p:nvPicPr>
          <p:cNvPr id="4" name="Picture 3" descr="Screen Shot 2017-06-28 at 4.35.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442" y="2299368"/>
            <a:ext cx="7749246" cy="2840221"/>
          </a:xfrm>
          <a:prstGeom prst="rect">
            <a:avLst/>
          </a:prstGeom>
        </p:spPr>
      </p:pic>
    </p:spTree>
    <p:extLst>
      <p:ext uri="{BB962C8B-B14F-4D97-AF65-F5344CB8AC3E}">
        <p14:creationId xmlns:p14="http://schemas.microsoft.com/office/powerpoint/2010/main" val="33196778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list properties</a:t>
            </a:r>
            <a:endParaRPr lang="en-US" dirty="0"/>
          </a:p>
        </p:txBody>
      </p:sp>
      <p:sp>
        <p:nvSpPr>
          <p:cNvPr id="3" name="Content Placeholder 2"/>
          <p:cNvSpPr>
            <a:spLocks noGrp="1"/>
          </p:cNvSpPr>
          <p:nvPr>
            <p:ph idx="1"/>
          </p:nvPr>
        </p:nvSpPr>
        <p:spPr>
          <a:xfrm>
            <a:off x="1435608" y="1447800"/>
            <a:ext cx="7498080" cy="1747253"/>
          </a:xfrm>
        </p:spPr>
        <p:txBody>
          <a:bodyPr>
            <a:noAutofit/>
          </a:bodyPr>
          <a:lstStyle/>
          <a:p>
            <a:pPr marL="82296" indent="0">
              <a:buNone/>
            </a:pPr>
            <a:r>
              <a:rPr lang="en-US" sz="2400" dirty="0"/>
              <a:t>When accessing list properties a List object is returned. </a:t>
            </a:r>
            <a:endParaRPr lang="en-US" sz="2400" dirty="0" smtClean="0"/>
          </a:p>
          <a:p>
            <a:pPr marL="82296" indent="0">
              <a:buNone/>
            </a:pPr>
            <a:r>
              <a:rPr lang="en-US" sz="2400" dirty="0" smtClean="0"/>
              <a:t>List </a:t>
            </a:r>
            <a:r>
              <a:rPr lang="en-US" sz="2400" dirty="0"/>
              <a:t>has methods very similar to a regular JavaScript array. The big difference is that any changes made to a List are automatically persisted to the underlying Realm.</a:t>
            </a:r>
          </a:p>
        </p:txBody>
      </p:sp>
      <p:pic>
        <p:nvPicPr>
          <p:cNvPr id="4" name="Picture 3" descr="Screen Shot 2017-06-28 at 4.38.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632" y="3217036"/>
            <a:ext cx="8141368" cy="3202912"/>
          </a:xfrm>
          <a:prstGeom prst="rect">
            <a:avLst/>
          </a:prstGeom>
        </p:spPr>
      </p:pic>
    </p:spTree>
    <p:extLst>
      <p:ext uri="{BB962C8B-B14F-4D97-AF65-F5344CB8AC3E}">
        <p14:creationId xmlns:p14="http://schemas.microsoft.com/office/powerpoint/2010/main" val="268579745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Properties</a:t>
            </a:r>
            <a:endParaRPr lang="en-US" dirty="0"/>
          </a:p>
        </p:txBody>
      </p:sp>
      <p:sp>
        <p:nvSpPr>
          <p:cNvPr id="3" name="Content Placeholder 2"/>
          <p:cNvSpPr>
            <a:spLocks noGrp="1"/>
          </p:cNvSpPr>
          <p:nvPr>
            <p:ph idx="1"/>
          </p:nvPr>
        </p:nvSpPr>
        <p:spPr>
          <a:xfrm>
            <a:off x="1435608" y="1447800"/>
            <a:ext cx="7498080" cy="1533358"/>
          </a:xfrm>
        </p:spPr>
        <p:txBody>
          <a:bodyPr>
            <a:normAutofit/>
          </a:bodyPr>
          <a:lstStyle/>
          <a:p>
            <a:pPr marL="82296" indent="0">
              <a:buNone/>
            </a:pPr>
            <a:r>
              <a:rPr lang="en-US" sz="2800" dirty="0"/>
              <a:t>Properties can be declared as optional or </a:t>
            </a:r>
            <a:r>
              <a:rPr lang="en-US" sz="2800" dirty="0" err="1"/>
              <a:t>nonoptional</a:t>
            </a:r>
            <a:r>
              <a:rPr lang="en-US" sz="2800" dirty="0"/>
              <a:t> by specifying the optional designator in your property definition</a:t>
            </a:r>
          </a:p>
        </p:txBody>
      </p:sp>
      <p:pic>
        <p:nvPicPr>
          <p:cNvPr id="4" name="Picture 3" descr="Screen Shot 2017-06-28 at 4.41.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2836111"/>
            <a:ext cx="7352632" cy="3365087"/>
          </a:xfrm>
          <a:prstGeom prst="rect">
            <a:avLst/>
          </a:prstGeom>
        </p:spPr>
      </p:pic>
    </p:spTree>
    <p:extLst>
      <p:ext uri="{BB962C8B-B14F-4D97-AF65-F5344CB8AC3E}">
        <p14:creationId xmlns:p14="http://schemas.microsoft.com/office/powerpoint/2010/main" val="35611591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optional properties</a:t>
            </a:r>
            <a:endParaRPr lang="en-US" dirty="0"/>
          </a:p>
        </p:txBody>
      </p:sp>
      <p:pic>
        <p:nvPicPr>
          <p:cNvPr id="4" name="Picture 3" descr="Screen Shot 2017-06-28 at 4.43.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314" y="1993900"/>
            <a:ext cx="7850846" cy="3099468"/>
          </a:xfrm>
          <a:prstGeom prst="rect">
            <a:avLst/>
          </a:prstGeom>
        </p:spPr>
      </p:pic>
    </p:spTree>
    <p:extLst>
      <p:ext uri="{BB962C8B-B14F-4D97-AF65-F5344CB8AC3E}">
        <p14:creationId xmlns:p14="http://schemas.microsoft.com/office/powerpoint/2010/main" val="6104194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properties</a:t>
            </a:r>
            <a:endParaRPr lang="en-US" dirty="0"/>
          </a:p>
        </p:txBody>
      </p:sp>
      <p:sp>
        <p:nvSpPr>
          <p:cNvPr id="3" name="Content Placeholder 2"/>
          <p:cNvSpPr>
            <a:spLocks noGrp="1"/>
          </p:cNvSpPr>
          <p:nvPr>
            <p:ph idx="1"/>
          </p:nvPr>
        </p:nvSpPr>
        <p:spPr>
          <a:xfrm>
            <a:off x="1435608" y="1447800"/>
            <a:ext cx="7498080" cy="1840832"/>
          </a:xfrm>
        </p:spPr>
        <p:txBody>
          <a:bodyPr>
            <a:normAutofit/>
          </a:bodyPr>
          <a:lstStyle/>
          <a:p>
            <a:r>
              <a:rPr lang="en-US" sz="2400" dirty="0"/>
              <a:t>Default property values can be specified by setting the default designator in the property definition</a:t>
            </a:r>
            <a:r>
              <a:rPr lang="en-US" sz="2400" dirty="0" smtClean="0"/>
              <a:t>.</a:t>
            </a:r>
          </a:p>
          <a:p>
            <a:r>
              <a:rPr lang="en-US" sz="2400" dirty="0" smtClean="0"/>
              <a:t> </a:t>
            </a:r>
            <a:r>
              <a:rPr lang="en-US" sz="2400" dirty="0"/>
              <a:t>To use a default value, leave the property unspecified during object creation</a:t>
            </a:r>
          </a:p>
        </p:txBody>
      </p:sp>
      <p:pic>
        <p:nvPicPr>
          <p:cNvPr id="4" name="Picture 3" descr="Screen Shot 2017-06-28 at 4.44.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210" y="2349500"/>
            <a:ext cx="8009689" cy="4508500"/>
          </a:xfrm>
          <a:prstGeom prst="rect">
            <a:avLst/>
          </a:prstGeom>
        </p:spPr>
      </p:pic>
    </p:spTree>
    <p:extLst>
      <p:ext uri="{BB962C8B-B14F-4D97-AF65-F5344CB8AC3E}">
        <p14:creationId xmlns:p14="http://schemas.microsoft.com/office/powerpoint/2010/main" val="13803095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on the App</a:t>
            </a:r>
            <a:endParaRPr lang="en-US" dirty="0"/>
          </a:p>
        </p:txBody>
      </p:sp>
      <p:sp>
        <p:nvSpPr>
          <p:cNvPr id="3" name="Content Placeholder 2"/>
          <p:cNvSpPr>
            <a:spLocks noGrp="1"/>
          </p:cNvSpPr>
          <p:nvPr>
            <p:ph idx="1"/>
          </p:nvPr>
        </p:nvSpPr>
        <p:spPr/>
        <p:txBody>
          <a:bodyPr>
            <a:normAutofit/>
          </a:bodyPr>
          <a:lstStyle/>
          <a:p>
            <a:r>
              <a:rPr lang="en-US" sz="2400" dirty="0" smtClean="0"/>
              <a:t>When </a:t>
            </a:r>
            <a:r>
              <a:rPr lang="en-US" sz="2400" dirty="0"/>
              <a:t>you </a:t>
            </a:r>
            <a:r>
              <a:rPr lang="en-US" sz="2400" dirty="0" smtClean="0"/>
              <a:t>develop </a:t>
            </a:r>
            <a:r>
              <a:rPr lang="en-US" sz="2400" dirty="0"/>
              <a:t>the app, at one point, you will need to store information permanently for an </a:t>
            </a:r>
            <a:r>
              <a:rPr lang="en-US" sz="2400" dirty="0" smtClean="0"/>
              <a:t>application. </a:t>
            </a:r>
            <a:endParaRPr lang="en-US" sz="2400" dirty="0"/>
          </a:p>
          <a:p>
            <a:r>
              <a:rPr lang="en-US" sz="2400" dirty="0" smtClean="0"/>
              <a:t>For </a:t>
            </a:r>
            <a:r>
              <a:rPr lang="en-US" sz="2400" dirty="0"/>
              <a:t>faster loading </a:t>
            </a:r>
            <a:r>
              <a:rPr lang="en-US" sz="2400" dirty="0" smtClean="0"/>
              <a:t>time or for caching purpose</a:t>
            </a:r>
            <a:endParaRPr lang="en-US" sz="2400" dirty="0"/>
          </a:p>
          <a:p>
            <a:r>
              <a:rPr lang="en-US" sz="2400" dirty="0" smtClean="0"/>
              <a:t>Example</a:t>
            </a:r>
            <a:r>
              <a:rPr lang="en-US" sz="2400" dirty="0"/>
              <a:t>:</a:t>
            </a:r>
            <a:r>
              <a:rPr lang="en-US" sz="2400" dirty="0" smtClean="0"/>
              <a:t> </a:t>
            </a:r>
            <a:r>
              <a:rPr lang="en-US" sz="2400" dirty="0"/>
              <a:t>Facebook app use a local database to record all of the previously loaded news feed</a:t>
            </a:r>
            <a:r>
              <a:rPr lang="en-US" sz="2400" dirty="0" smtClean="0"/>
              <a:t>.</a:t>
            </a:r>
          </a:p>
          <a:p>
            <a:r>
              <a:rPr lang="en-US" sz="2400" dirty="0" smtClean="0"/>
              <a:t>Types:</a:t>
            </a:r>
          </a:p>
          <a:p>
            <a:pPr lvl="1"/>
            <a:r>
              <a:rPr lang="en-US" sz="2000" dirty="0" err="1" smtClean="0">
                <a:solidFill>
                  <a:srgbClr val="3366FF"/>
                </a:solidFill>
              </a:rPr>
              <a:t>AsyncStorage</a:t>
            </a:r>
            <a:endParaRPr lang="en-US" sz="2000" dirty="0">
              <a:solidFill>
                <a:srgbClr val="3366FF"/>
              </a:solidFill>
            </a:endParaRPr>
          </a:p>
          <a:p>
            <a:pPr lvl="1"/>
            <a:r>
              <a:rPr lang="en-US" sz="2000" dirty="0" smtClean="0">
                <a:solidFill>
                  <a:srgbClr val="3366FF"/>
                </a:solidFill>
              </a:rPr>
              <a:t>Database storage</a:t>
            </a:r>
          </a:p>
        </p:txBody>
      </p:sp>
    </p:spTree>
    <p:extLst>
      <p:ext uri="{BB962C8B-B14F-4D97-AF65-F5344CB8AC3E}">
        <p14:creationId xmlns:p14="http://schemas.microsoft.com/office/powerpoint/2010/main" val="29736977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Indexed property</a:t>
            </a:r>
            <a:endParaRPr lang="en-US" dirty="0"/>
          </a:p>
        </p:txBody>
      </p:sp>
      <p:sp>
        <p:nvSpPr>
          <p:cNvPr id="3" name="Content Placeholder 2"/>
          <p:cNvSpPr>
            <a:spLocks noGrp="1"/>
          </p:cNvSpPr>
          <p:nvPr>
            <p:ph idx="1"/>
          </p:nvPr>
        </p:nvSpPr>
        <p:spPr/>
        <p:txBody>
          <a:bodyPr>
            <a:normAutofit/>
          </a:bodyPr>
          <a:lstStyle/>
          <a:p>
            <a:r>
              <a:rPr lang="en-US" sz="2000" dirty="0"/>
              <a:t>You can add an indexed designator to a property definition to cause that property to be indexed. This is supported for </a:t>
            </a:r>
            <a:r>
              <a:rPr lang="en-US" sz="2000" dirty="0" err="1">
                <a:solidFill>
                  <a:srgbClr val="3366FF"/>
                </a:solidFill>
              </a:rPr>
              <a:t>int</a:t>
            </a:r>
            <a:r>
              <a:rPr lang="en-US" sz="2000" dirty="0"/>
              <a:t>, string, and </a:t>
            </a:r>
            <a:r>
              <a:rPr lang="en-US" sz="2000" dirty="0" err="1">
                <a:solidFill>
                  <a:srgbClr val="3366FF"/>
                </a:solidFill>
              </a:rPr>
              <a:t>bool</a:t>
            </a:r>
            <a:r>
              <a:rPr lang="en-US" sz="2000" dirty="0">
                <a:solidFill>
                  <a:srgbClr val="3366FF"/>
                </a:solidFill>
              </a:rPr>
              <a:t> </a:t>
            </a:r>
            <a:r>
              <a:rPr lang="en-US" sz="2000" dirty="0"/>
              <a:t>property </a:t>
            </a:r>
            <a:r>
              <a:rPr lang="en-US" sz="2000" dirty="0">
                <a:solidFill>
                  <a:srgbClr val="3366FF"/>
                </a:solidFill>
              </a:rPr>
              <a:t>types</a:t>
            </a:r>
            <a:r>
              <a:rPr lang="en-US" sz="2000" dirty="0" smtClean="0"/>
              <a:t>:</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r>
              <a:rPr lang="en-US" sz="2000" dirty="0" smtClean="0"/>
              <a:t>Indexing </a:t>
            </a:r>
            <a:r>
              <a:rPr lang="en-US" sz="2000" dirty="0"/>
              <a:t>a property will greatly speed up queries where the property is compared for equality at the cost of slower insertions</a:t>
            </a:r>
          </a:p>
        </p:txBody>
      </p:sp>
      <p:pic>
        <p:nvPicPr>
          <p:cNvPr id="4" name="Picture 3" descr="Screen Shot 2017-06-28 at 4.46.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279" y="2509322"/>
            <a:ext cx="6945563" cy="2612109"/>
          </a:xfrm>
          <a:prstGeom prst="rect">
            <a:avLst/>
          </a:prstGeom>
        </p:spPr>
      </p:pic>
    </p:spTree>
    <p:extLst>
      <p:ext uri="{BB962C8B-B14F-4D97-AF65-F5344CB8AC3E}">
        <p14:creationId xmlns:p14="http://schemas.microsoft.com/office/powerpoint/2010/main" val="16994443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PrimaryKey</a:t>
            </a:r>
            <a:r>
              <a:rPr lang="en-US" dirty="0" smtClean="0"/>
              <a:t> property</a:t>
            </a:r>
            <a:endParaRPr lang="en-US" dirty="0"/>
          </a:p>
        </p:txBody>
      </p:sp>
      <p:sp>
        <p:nvSpPr>
          <p:cNvPr id="3" name="Content Placeholder 2"/>
          <p:cNvSpPr>
            <a:spLocks noGrp="1"/>
          </p:cNvSpPr>
          <p:nvPr>
            <p:ph idx="1"/>
          </p:nvPr>
        </p:nvSpPr>
        <p:spPr/>
        <p:txBody>
          <a:bodyPr>
            <a:normAutofit/>
          </a:bodyPr>
          <a:lstStyle/>
          <a:p>
            <a:r>
              <a:rPr lang="en-US" sz="2400" dirty="0"/>
              <a:t>You can specify the </a:t>
            </a:r>
            <a:r>
              <a:rPr lang="en-US" sz="2400" dirty="0" err="1"/>
              <a:t>primaryKey</a:t>
            </a:r>
            <a:r>
              <a:rPr lang="en-US" sz="2400" dirty="0"/>
              <a:t> property in an object model for string and </a:t>
            </a:r>
            <a:r>
              <a:rPr lang="en-US" sz="2400" dirty="0" err="1"/>
              <a:t>int</a:t>
            </a:r>
            <a:r>
              <a:rPr lang="en-US" sz="2400" dirty="0"/>
              <a:t> </a:t>
            </a:r>
            <a:r>
              <a:rPr lang="en-US" sz="2400" dirty="0" smtClean="0"/>
              <a:t>properties.</a:t>
            </a:r>
          </a:p>
          <a:p>
            <a:r>
              <a:rPr lang="en-US" sz="2400" dirty="0" smtClean="0"/>
              <a:t>Declaring </a:t>
            </a:r>
            <a:r>
              <a:rPr lang="en-US" sz="2400" dirty="0"/>
              <a:t>a primary key allows objects to be looked up and updated efficiently and enforces uniqueness for each </a:t>
            </a:r>
            <a:r>
              <a:rPr lang="en-US" sz="2400" dirty="0" smtClean="0"/>
              <a:t>value.</a:t>
            </a:r>
          </a:p>
          <a:p>
            <a:r>
              <a:rPr lang="en-US" sz="2400" dirty="0" smtClean="0"/>
              <a:t>Once </a:t>
            </a:r>
            <a:r>
              <a:rPr lang="en-US" sz="2400" dirty="0"/>
              <a:t>an object with a primary key has been added to a Realm the primary key cannot be </a:t>
            </a:r>
            <a:r>
              <a:rPr lang="en-US" sz="2400" dirty="0" smtClean="0"/>
              <a:t>changed.</a:t>
            </a:r>
          </a:p>
          <a:p>
            <a:r>
              <a:rPr lang="en-US" sz="2400" dirty="0" smtClean="0"/>
              <a:t>Note </a:t>
            </a:r>
            <a:r>
              <a:rPr lang="en-US" sz="2400" dirty="0"/>
              <a:t>that, Primary key properties are automatically indexed</a:t>
            </a:r>
          </a:p>
        </p:txBody>
      </p:sp>
      <p:pic>
        <p:nvPicPr>
          <p:cNvPr id="4" name="Picture 3" descr="Screen Shot 2017-06-28 at 4.48.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028" y="1243930"/>
            <a:ext cx="7591659" cy="5492451"/>
          </a:xfrm>
          <a:prstGeom prst="rect">
            <a:avLst/>
          </a:prstGeom>
        </p:spPr>
      </p:pic>
    </p:spTree>
    <p:extLst>
      <p:ext uri="{BB962C8B-B14F-4D97-AF65-F5344CB8AC3E}">
        <p14:creationId xmlns:p14="http://schemas.microsoft.com/office/powerpoint/2010/main" val="30088808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Writes: For creating objects</a:t>
            </a:r>
            <a:endParaRPr lang="en-US" dirty="0"/>
          </a:p>
        </p:txBody>
      </p:sp>
      <p:sp>
        <p:nvSpPr>
          <p:cNvPr id="3" name="Content Placeholder 2"/>
          <p:cNvSpPr>
            <a:spLocks noGrp="1"/>
          </p:cNvSpPr>
          <p:nvPr>
            <p:ph idx="1"/>
          </p:nvPr>
        </p:nvSpPr>
        <p:spPr/>
        <p:txBody>
          <a:bodyPr>
            <a:normAutofit/>
          </a:bodyPr>
          <a:lstStyle/>
          <a:p>
            <a:r>
              <a:rPr lang="en-US" sz="2000" dirty="0"/>
              <a:t>Objects are created by using the create method. </a:t>
            </a:r>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Nested </a:t>
            </a:r>
            <a:r>
              <a:rPr lang="en-US" sz="2000" dirty="0"/>
              <a:t>Objects can create recursively by specifying JSON value of each child property</a:t>
            </a:r>
          </a:p>
        </p:txBody>
      </p:sp>
      <p:pic>
        <p:nvPicPr>
          <p:cNvPr id="4" name="Picture 3" descr="Screen Shot 2017-06-28 at 4.51.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912" y="1826128"/>
            <a:ext cx="6425024" cy="2319832"/>
          </a:xfrm>
          <a:prstGeom prst="rect">
            <a:avLst/>
          </a:prstGeom>
        </p:spPr>
      </p:pic>
      <p:pic>
        <p:nvPicPr>
          <p:cNvPr id="5" name="Picture 4" descr="Screen Shot 2017-06-28 at 4.51.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912" y="4801937"/>
            <a:ext cx="7307339" cy="1879600"/>
          </a:xfrm>
          <a:prstGeom prst="rect">
            <a:avLst/>
          </a:prstGeom>
        </p:spPr>
      </p:pic>
    </p:spTree>
    <p:extLst>
      <p:ext uri="{BB962C8B-B14F-4D97-AF65-F5344CB8AC3E}">
        <p14:creationId xmlns:p14="http://schemas.microsoft.com/office/powerpoint/2010/main" val="125555207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Writes: For updating objects</a:t>
            </a:r>
            <a:endParaRPr lang="en-US" dirty="0"/>
          </a:p>
        </p:txBody>
      </p:sp>
      <p:sp>
        <p:nvSpPr>
          <p:cNvPr id="3" name="Content Placeholder 2"/>
          <p:cNvSpPr>
            <a:spLocks noGrp="1"/>
          </p:cNvSpPr>
          <p:nvPr>
            <p:ph idx="1"/>
          </p:nvPr>
        </p:nvSpPr>
        <p:spPr/>
        <p:txBody>
          <a:bodyPr>
            <a:normAutofit/>
          </a:bodyPr>
          <a:lstStyle/>
          <a:p>
            <a:r>
              <a:rPr lang="en-US" sz="2000" dirty="0"/>
              <a:t>You can update any object by setting its properties within a write transaction</a:t>
            </a:r>
          </a:p>
          <a:p>
            <a:endParaRPr lang="en-US" sz="2000" dirty="0" smtClean="0"/>
          </a:p>
          <a:p>
            <a:pPr marL="82296" indent="0">
              <a:buNone/>
            </a:pPr>
            <a:endParaRPr lang="en-US" sz="2000" dirty="0"/>
          </a:p>
          <a:p>
            <a:r>
              <a:rPr lang="en-US" sz="2000" dirty="0"/>
              <a:t>If the model class includes a primary key, you can have Realm intelligently update or add objects based off of their primary key values. This is done by passing true as the third argument to the create method:</a:t>
            </a:r>
          </a:p>
        </p:txBody>
      </p:sp>
      <p:pic>
        <p:nvPicPr>
          <p:cNvPr id="6" name="Picture 5" descr="Screen Shot 2017-06-28 at 4.53.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80" y="4239795"/>
            <a:ext cx="7320708" cy="2222500"/>
          </a:xfrm>
          <a:prstGeom prst="rect">
            <a:avLst/>
          </a:prstGeom>
        </p:spPr>
      </p:pic>
      <p:pic>
        <p:nvPicPr>
          <p:cNvPr id="7" name="Picture 6" descr="Screen Shot 2017-06-28 at 4.53.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158" y="2064084"/>
            <a:ext cx="2729163" cy="976124"/>
          </a:xfrm>
          <a:prstGeom prst="rect">
            <a:avLst/>
          </a:prstGeom>
        </p:spPr>
      </p:pic>
    </p:spTree>
    <p:extLst>
      <p:ext uri="{BB962C8B-B14F-4D97-AF65-F5344CB8AC3E}">
        <p14:creationId xmlns:p14="http://schemas.microsoft.com/office/powerpoint/2010/main" val="299492451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Writes: deleting objects</a:t>
            </a:r>
            <a:endParaRPr lang="en-US" dirty="0"/>
          </a:p>
        </p:txBody>
      </p:sp>
      <p:sp>
        <p:nvSpPr>
          <p:cNvPr id="3" name="Content Placeholder 2"/>
          <p:cNvSpPr>
            <a:spLocks noGrp="1"/>
          </p:cNvSpPr>
          <p:nvPr>
            <p:ph idx="1"/>
          </p:nvPr>
        </p:nvSpPr>
        <p:spPr/>
        <p:txBody>
          <a:bodyPr>
            <a:normAutofit/>
          </a:bodyPr>
          <a:lstStyle/>
          <a:p>
            <a:pPr marL="82296" indent="0">
              <a:buNone/>
            </a:pPr>
            <a:r>
              <a:rPr lang="en-US" sz="2400" dirty="0"/>
              <a:t>Objects can be deleted by calling the delete method within a write transaction</a:t>
            </a:r>
          </a:p>
        </p:txBody>
      </p:sp>
      <p:pic>
        <p:nvPicPr>
          <p:cNvPr id="4" name="Picture 3" descr="Screen Shot 2017-06-28 at 4.55.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7" y="2433236"/>
            <a:ext cx="7603859" cy="3970240"/>
          </a:xfrm>
          <a:prstGeom prst="rect">
            <a:avLst/>
          </a:prstGeom>
        </p:spPr>
      </p:pic>
    </p:spTree>
    <p:extLst>
      <p:ext uri="{BB962C8B-B14F-4D97-AF65-F5344CB8AC3E}">
        <p14:creationId xmlns:p14="http://schemas.microsoft.com/office/powerpoint/2010/main" val="141885948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a:t>
            </a:r>
            <a:endParaRPr lang="en-US" dirty="0"/>
          </a:p>
        </p:txBody>
      </p:sp>
      <p:sp>
        <p:nvSpPr>
          <p:cNvPr id="3" name="Content Placeholder 2"/>
          <p:cNvSpPr>
            <a:spLocks noGrp="1"/>
          </p:cNvSpPr>
          <p:nvPr>
            <p:ph idx="1"/>
          </p:nvPr>
        </p:nvSpPr>
        <p:spPr/>
        <p:txBody>
          <a:bodyPr>
            <a:normAutofit/>
          </a:bodyPr>
          <a:lstStyle/>
          <a:p>
            <a:r>
              <a:rPr lang="en-US" sz="2400" dirty="0"/>
              <a:t>Queries allow you to get objects of a single type from a Realm, with the option of filtering and sorting those results. </a:t>
            </a:r>
          </a:p>
          <a:p>
            <a:r>
              <a:rPr lang="en-US" sz="2400" dirty="0" smtClean="0"/>
              <a:t>All </a:t>
            </a:r>
            <a:r>
              <a:rPr lang="en-US" sz="2400" dirty="0"/>
              <a:t>queries (including queries and property access) are lazy in Realm. Data is only read when objects and properties are accessed. This allows you to represent large sets of data in a </a:t>
            </a:r>
            <a:r>
              <a:rPr lang="en-US" sz="2400" dirty="0" err="1"/>
              <a:t>performant</a:t>
            </a:r>
            <a:r>
              <a:rPr lang="en-US" sz="2400" dirty="0"/>
              <a:t> way. </a:t>
            </a:r>
            <a:endParaRPr lang="en-US" sz="2400" dirty="0" smtClean="0"/>
          </a:p>
          <a:p>
            <a:r>
              <a:rPr lang="en-US" sz="2400" dirty="0" smtClean="0"/>
              <a:t> </a:t>
            </a:r>
            <a:r>
              <a:rPr lang="en-US" sz="2400" dirty="0"/>
              <a:t>When performing queries you are returned a Results object. Results are simply a view of your data and are not mutable.</a:t>
            </a:r>
          </a:p>
        </p:txBody>
      </p:sp>
    </p:spTree>
    <p:extLst>
      <p:ext uri="{BB962C8B-B14F-4D97-AF65-F5344CB8AC3E}">
        <p14:creationId xmlns:p14="http://schemas.microsoft.com/office/powerpoint/2010/main" val="12906870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 getting objects</a:t>
            </a:r>
            <a:endParaRPr lang="en-US" dirty="0"/>
          </a:p>
        </p:txBody>
      </p:sp>
      <p:sp>
        <p:nvSpPr>
          <p:cNvPr id="3" name="Content Placeholder 2"/>
          <p:cNvSpPr>
            <a:spLocks noGrp="1"/>
          </p:cNvSpPr>
          <p:nvPr>
            <p:ph idx="1"/>
          </p:nvPr>
        </p:nvSpPr>
        <p:spPr/>
        <p:txBody>
          <a:bodyPr>
            <a:normAutofit/>
          </a:bodyPr>
          <a:lstStyle/>
          <a:p>
            <a:r>
              <a:rPr lang="en-US" sz="2400" dirty="0"/>
              <a:t>The most basic method for retrieving objects from a Realm is using the objects method on a Realm to get all objects of a given </a:t>
            </a:r>
            <a:r>
              <a:rPr lang="en-US" sz="2400" dirty="0" smtClean="0"/>
              <a:t>type</a:t>
            </a:r>
          </a:p>
          <a:p>
            <a:endParaRPr lang="en-US" sz="2400" dirty="0"/>
          </a:p>
          <a:p>
            <a:endParaRPr lang="en-US" sz="2400" dirty="0" smtClean="0"/>
          </a:p>
          <a:p>
            <a:r>
              <a:rPr lang="en-US" sz="2400" dirty="0"/>
              <a:t>You can get a filtered Results by calling the filtered method with a query string</a:t>
            </a:r>
          </a:p>
        </p:txBody>
      </p:sp>
      <p:pic>
        <p:nvPicPr>
          <p:cNvPr id="4" name="Picture 3" descr="Screen Shot 2017-06-28 at 4.58.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895" y="2816721"/>
            <a:ext cx="7406105" cy="597877"/>
          </a:xfrm>
          <a:prstGeom prst="rect">
            <a:avLst/>
          </a:prstGeom>
        </p:spPr>
      </p:pic>
      <p:pic>
        <p:nvPicPr>
          <p:cNvPr id="6" name="Picture 5" descr="Screen Shot 2017-06-28 at 4.58.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895" y="4577348"/>
            <a:ext cx="7195793" cy="948906"/>
          </a:xfrm>
          <a:prstGeom prst="rect">
            <a:avLst/>
          </a:prstGeom>
        </p:spPr>
      </p:pic>
    </p:spTree>
    <p:extLst>
      <p:ext uri="{BB962C8B-B14F-4D97-AF65-F5344CB8AC3E}">
        <p14:creationId xmlns:p14="http://schemas.microsoft.com/office/powerpoint/2010/main" val="25078896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Queries: Sorting</a:t>
            </a:r>
            <a:endParaRPr lang="en-US" dirty="0"/>
          </a:p>
        </p:txBody>
      </p:sp>
      <p:sp>
        <p:nvSpPr>
          <p:cNvPr id="3" name="Content Placeholder 2"/>
          <p:cNvSpPr>
            <a:spLocks noGrp="1"/>
          </p:cNvSpPr>
          <p:nvPr>
            <p:ph idx="1"/>
          </p:nvPr>
        </p:nvSpPr>
        <p:spPr>
          <a:xfrm>
            <a:off x="1435608" y="1447800"/>
            <a:ext cx="7498080" cy="1787358"/>
          </a:xfrm>
        </p:spPr>
        <p:txBody>
          <a:bodyPr>
            <a:normAutofit/>
          </a:bodyPr>
          <a:lstStyle/>
          <a:p>
            <a:r>
              <a:rPr lang="en-US" sz="2000" dirty="0" smtClean="0"/>
              <a:t>Results </a:t>
            </a:r>
            <a:r>
              <a:rPr lang="en-US" sz="2000" dirty="0"/>
              <a:t>allows you to specify a sort criteria and order based on a single or multiple properties. </a:t>
            </a:r>
          </a:p>
          <a:p>
            <a:r>
              <a:rPr lang="en-US" sz="2000" dirty="0" smtClean="0"/>
              <a:t>For </a:t>
            </a:r>
            <a:r>
              <a:rPr lang="en-US" sz="2000" dirty="0"/>
              <a:t>example, the following call sorts the returned cars from the example above numerically by miles:</a:t>
            </a:r>
          </a:p>
        </p:txBody>
      </p:sp>
      <p:pic>
        <p:nvPicPr>
          <p:cNvPr id="4" name="Picture 3" descr="Screen Shot 2017-06-28 at 5.00.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247" y="2994519"/>
            <a:ext cx="6877385" cy="2400300"/>
          </a:xfrm>
          <a:prstGeom prst="rect">
            <a:avLst/>
          </a:prstGeom>
        </p:spPr>
      </p:pic>
    </p:spTree>
    <p:extLst>
      <p:ext uri="{BB962C8B-B14F-4D97-AF65-F5344CB8AC3E}">
        <p14:creationId xmlns:p14="http://schemas.microsoft.com/office/powerpoint/2010/main" val="21818123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Auto-updated results</a:t>
            </a:r>
            <a:endParaRPr lang="en-US" dirty="0"/>
          </a:p>
        </p:txBody>
      </p:sp>
      <p:sp>
        <p:nvSpPr>
          <p:cNvPr id="3" name="Content Placeholder 2"/>
          <p:cNvSpPr>
            <a:spLocks noGrp="1"/>
          </p:cNvSpPr>
          <p:nvPr>
            <p:ph idx="1"/>
          </p:nvPr>
        </p:nvSpPr>
        <p:spPr>
          <a:xfrm>
            <a:off x="1435608" y="1447800"/>
            <a:ext cx="7498080" cy="1720516"/>
          </a:xfrm>
        </p:spPr>
        <p:txBody>
          <a:bodyPr>
            <a:normAutofit/>
          </a:bodyPr>
          <a:lstStyle/>
          <a:p>
            <a:r>
              <a:rPr lang="en-US" sz="2400" dirty="0"/>
              <a:t>Results instances are live, auto-updating views into the underlying data, which means results never have to be </a:t>
            </a:r>
            <a:r>
              <a:rPr lang="en-US" sz="2400" dirty="0" err="1"/>
              <a:t>refetched</a:t>
            </a:r>
            <a:r>
              <a:rPr lang="en-US" sz="2400" dirty="0"/>
              <a:t>. Modifying objects that affect the query will be reflected in the results immediately.</a:t>
            </a:r>
          </a:p>
        </p:txBody>
      </p:sp>
      <p:pic>
        <p:nvPicPr>
          <p:cNvPr id="4" name="Picture 3" descr="Screen Shot 2017-06-28 at 5.03.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608" y="3074737"/>
            <a:ext cx="7498080" cy="3128930"/>
          </a:xfrm>
          <a:prstGeom prst="rect">
            <a:avLst/>
          </a:prstGeom>
        </p:spPr>
      </p:pic>
    </p:spTree>
    <p:extLst>
      <p:ext uri="{BB962C8B-B14F-4D97-AF65-F5344CB8AC3E}">
        <p14:creationId xmlns:p14="http://schemas.microsoft.com/office/powerpoint/2010/main" val="8232634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limiting</a:t>
            </a:r>
            <a:endParaRPr lang="en-US" dirty="0"/>
          </a:p>
        </p:txBody>
      </p:sp>
      <p:sp>
        <p:nvSpPr>
          <p:cNvPr id="3" name="Content Placeholder 2"/>
          <p:cNvSpPr>
            <a:spLocks noGrp="1"/>
          </p:cNvSpPr>
          <p:nvPr>
            <p:ph idx="1"/>
          </p:nvPr>
        </p:nvSpPr>
        <p:spPr>
          <a:xfrm>
            <a:off x="1435608" y="1447800"/>
            <a:ext cx="7498080" cy="2241884"/>
          </a:xfrm>
        </p:spPr>
        <p:txBody>
          <a:bodyPr>
            <a:normAutofit/>
          </a:bodyPr>
          <a:lstStyle/>
          <a:p>
            <a:r>
              <a:rPr lang="en-US" sz="2000" dirty="0"/>
              <a:t>Realm are lazy, performing this paginating behavior isn’t necessary at all, as Realm will only load objects from the results of the query once they are explicitly accessed. </a:t>
            </a:r>
          </a:p>
          <a:p>
            <a:r>
              <a:rPr lang="en-US" sz="2000" dirty="0" smtClean="0"/>
              <a:t>If </a:t>
            </a:r>
            <a:r>
              <a:rPr lang="en-US" sz="2000" dirty="0"/>
              <a:t>for UI-related or other implementation reasons you require a specific subset of objects from a query, it’s as simple as taking the Results object, and reading out only the objects you need</a:t>
            </a:r>
          </a:p>
        </p:txBody>
      </p:sp>
      <p:pic>
        <p:nvPicPr>
          <p:cNvPr id="4" name="Picture 3" descr="Screen Shot 2017-06-28 at 5.04.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05" y="3689684"/>
            <a:ext cx="6388100" cy="1752600"/>
          </a:xfrm>
          <a:prstGeom prst="rect">
            <a:avLst/>
          </a:prstGeom>
        </p:spPr>
      </p:pic>
    </p:spTree>
    <p:extLst>
      <p:ext uri="{BB962C8B-B14F-4D97-AF65-F5344CB8AC3E}">
        <p14:creationId xmlns:p14="http://schemas.microsoft.com/office/powerpoint/2010/main" val="1174663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AsyncStorage</a:t>
            </a:r>
            <a:endParaRPr lang="en-US" dirty="0"/>
          </a:p>
        </p:txBody>
      </p:sp>
      <p:sp>
        <p:nvSpPr>
          <p:cNvPr id="3" name="Content Placeholder 2"/>
          <p:cNvSpPr>
            <a:spLocks noGrp="1"/>
          </p:cNvSpPr>
          <p:nvPr>
            <p:ph idx="1"/>
          </p:nvPr>
        </p:nvSpPr>
        <p:spPr/>
        <p:txBody>
          <a:bodyPr>
            <a:normAutofit/>
          </a:bodyPr>
          <a:lstStyle/>
          <a:p>
            <a:r>
              <a:rPr lang="en-US" sz="2400" dirty="0" err="1"/>
              <a:t>AsyncStorage</a:t>
            </a:r>
            <a:r>
              <a:rPr lang="en-US" sz="2400" dirty="0"/>
              <a:t> is a simple, unencrypted, asynchronous, persistent, key-value storage system that is global to the app</a:t>
            </a:r>
            <a:r>
              <a:rPr lang="en-US" sz="2400" dirty="0" smtClean="0"/>
              <a:t>.</a:t>
            </a:r>
          </a:p>
          <a:p>
            <a:r>
              <a:rPr lang="en-US" sz="2400" dirty="0" smtClean="0"/>
              <a:t>On </a:t>
            </a:r>
            <a:r>
              <a:rPr lang="en-US" sz="2400" dirty="0"/>
              <a:t>iOS, </a:t>
            </a:r>
            <a:r>
              <a:rPr lang="en-US" sz="2400" dirty="0" err="1"/>
              <a:t>AsyncStorage</a:t>
            </a:r>
            <a:r>
              <a:rPr lang="en-US" sz="2400" dirty="0"/>
              <a:t> is backed by native code that stores small values in a serialized dictionary and larger values in separate files</a:t>
            </a:r>
            <a:r>
              <a:rPr lang="en-US" sz="2400" dirty="0" smtClean="0"/>
              <a:t>.</a:t>
            </a:r>
          </a:p>
          <a:p>
            <a:r>
              <a:rPr lang="en-US" sz="2400" dirty="0" smtClean="0"/>
              <a:t>On </a:t>
            </a:r>
            <a:r>
              <a:rPr lang="en-US" sz="2400" dirty="0"/>
              <a:t>Android, </a:t>
            </a:r>
            <a:r>
              <a:rPr lang="en-US" sz="2400" dirty="0" err="1"/>
              <a:t>AsyncStorage</a:t>
            </a:r>
            <a:r>
              <a:rPr lang="en-US" sz="2400" dirty="0"/>
              <a:t> will use either </a:t>
            </a:r>
            <a:r>
              <a:rPr lang="en-US" sz="2400" dirty="0" err="1"/>
              <a:t>RocksDB</a:t>
            </a:r>
            <a:r>
              <a:rPr lang="en-US" sz="2400" dirty="0"/>
              <a:t> or SQLite based on what is available.</a:t>
            </a:r>
          </a:p>
        </p:txBody>
      </p:sp>
      <p:pic>
        <p:nvPicPr>
          <p:cNvPr id="4" name="Picture 3" descr="Screen Shot 2017-06-28 at 4.10.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37" y="5080016"/>
            <a:ext cx="8040959" cy="916059"/>
          </a:xfrm>
          <a:prstGeom prst="rect">
            <a:avLst/>
          </a:prstGeom>
        </p:spPr>
      </p:pic>
    </p:spTree>
    <p:extLst>
      <p:ext uri="{BB962C8B-B14F-4D97-AF65-F5344CB8AC3E}">
        <p14:creationId xmlns:p14="http://schemas.microsoft.com/office/powerpoint/2010/main" val="41201722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 version</a:t>
            </a:r>
            <a:endParaRPr lang="en-US" dirty="0"/>
          </a:p>
        </p:txBody>
      </p:sp>
      <p:sp>
        <p:nvSpPr>
          <p:cNvPr id="3" name="Content Placeholder 2"/>
          <p:cNvSpPr>
            <a:spLocks noGrp="1"/>
          </p:cNvSpPr>
          <p:nvPr>
            <p:ph idx="1"/>
          </p:nvPr>
        </p:nvSpPr>
        <p:spPr/>
        <p:txBody>
          <a:bodyPr>
            <a:normAutofit/>
          </a:bodyPr>
          <a:lstStyle/>
          <a:p>
            <a:r>
              <a:rPr lang="en-US" sz="2400" dirty="0"/>
              <a:t>O</a:t>
            </a:r>
            <a:r>
              <a:rPr lang="en-US" sz="2400" dirty="0" smtClean="0"/>
              <a:t>pening </a:t>
            </a:r>
            <a:r>
              <a:rPr lang="en-US" sz="2400" dirty="0"/>
              <a:t>a Realm </a:t>
            </a:r>
            <a:r>
              <a:rPr lang="en-US" sz="2400" dirty="0" smtClean="0"/>
              <a:t>also have a </a:t>
            </a:r>
            <a:r>
              <a:rPr lang="en-US" sz="2400" dirty="0" err="1" smtClean="0">
                <a:solidFill>
                  <a:srgbClr val="3366FF"/>
                </a:solidFill>
              </a:rPr>
              <a:t>schemaVersion</a:t>
            </a:r>
            <a:r>
              <a:rPr lang="en-US" sz="2400" dirty="0" smtClean="0">
                <a:solidFill>
                  <a:srgbClr val="3366FF"/>
                </a:solidFill>
              </a:rPr>
              <a:t> </a:t>
            </a:r>
            <a:r>
              <a:rPr lang="en-US" sz="2400" dirty="0"/>
              <a:t>property. </a:t>
            </a:r>
            <a:endParaRPr lang="en-US" sz="2400" dirty="0" smtClean="0"/>
          </a:p>
          <a:p>
            <a:r>
              <a:rPr lang="en-US" sz="2400" dirty="0" smtClean="0"/>
              <a:t>When </a:t>
            </a:r>
            <a:r>
              <a:rPr lang="en-US" sz="2400" dirty="0"/>
              <a:t>omitted, the </a:t>
            </a:r>
            <a:r>
              <a:rPr lang="en-US" sz="2400" dirty="0" err="1"/>
              <a:t>schemaVersion</a:t>
            </a:r>
            <a:r>
              <a:rPr lang="en-US" sz="2400" dirty="0"/>
              <a:t> property defaults to 0. </a:t>
            </a:r>
            <a:endParaRPr lang="en-US" sz="2400" dirty="0" smtClean="0"/>
          </a:p>
          <a:p>
            <a:r>
              <a:rPr lang="en-US" sz="2400" dirty="0" smtClean="0"/>
              <a:t>You </a:t>
            </a:r>
            <a:r>
              <a:rPr lang="en-US" sz="2400" dirty="0"/>
              <a:t>are required to specify the </a:t>
            </a:r>
            <a:r>
              <a:rPr lang="en-US" sz="2400" dirty="0" err="1"/>
              <a:t>schemaVersion</a:t>
            </a:r>
            <a:r>
              <a:rPr lang="en-US" sz="2400" dirty="0"/>
              <a:t> when initializing an existing Realm with a schema that contains objects that differ from their previous </a:t>
            </a:r>
            <a:r>
              <a:rPr lang="en-US" sz="2400" dirty="0" smtClean="0"/>
              <a:t>specification</a:t>
            </a:r>
          </a:p>
          <a:p>
            <a:r>
              <a:rPr lang="en-US" sz="2400" dirty="0"/>
              <a:t>If the schema was updated and the </a:t>
            </a:r>
            <a:r>
              <a:rPr lang="en-US" sz="2400" dirty="0" err="1"/>
              <a:t>schemaVersion</a:t>
            </a:r>
            <a:r>
              <a:rPr lang="en-US" sz="2400" dirty="0"/>
              <a:t> was not, an exception will be thrown</a:t>
            </a:r>
          </a:p>
        </p:txBody>
      </p:sp>
      <p:pic>
        <p:nvPicPr>
          <p:cNvPr id="4" name="Picture 3" descr="Screen Shot 2017-06-28 at 5.18.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763" y="534736"/>
            <a:ext cx="7690936" cy="6018463"/>
          </a:xfrm>
          <a:prstGeom prst="rect">
            <a:avLst/>
          </a:prstGeom>
        </p:spPr>
      </p:pic>
    </p:spTree>
    <p:extLst>
      <p:ext uri="{BB962C8B-B14F-4D97-AF65-F5344CB8AC3E}">
        <p14:creationId xmlns:p14="http://schemas.microsoft.com/office/powerpoint/2010/main" val="229210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6-28 at 5.08.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599" y="2678363"/>
            <a:ext cx="5924693" cy="2816058"/>
          </a:xfrm>
          <a:prstGeom prst="rect">
            <a:avLst/>
          </a:prstGeom>
        </p:spPr>
      </p:pic>
      <p:sp>
        <p:nvSpPr>
          <p:cNvPr id="2" name="Title 1"/>
          <p:cNvSpPr>
            <a:spLocks noGrp="1"/>
          </p:cNvSpPr>
          <p:nvPr>
            <p:ph type="title"/>
          </p:nvPr>
        </p:nvSpPr>
        <p:spPr/>
        <p:txBody>
          <a:bodyPr/>
          <a:lstStyle/>
          <a:p>
            <a:r>
              <a:rPr lang="en-US" dirty="0" smtClean="0"/>
              <a:t>Migration</a:t>
            </a:r>
            <a:endParaRPr lang="en-US" dirty="0"/>
          </a:p>
        </p:txBody>
      </p:sp>
      <p:sp>
        <p:nvSpPr>
          <p:cNvPr id="3" name="Content Placeholder 2"/>
          <p:cNvSpPr>
            <a:spLocks noGrp="1"/>
          </p:cNvSpPr>
          <p:nvPr>
            <p:ph idx="1"/>
          </p:nvPr>
        </p:nvSpPr>
        <p:spPr/>
        <p:txBody>
          <a:bodyPr>
            <a:normAutofit/>
          </a:bodyPr>
          <a:lstStyle/>
          <a:p>
            <a:pPr marL="82296" indent="0">
              <a:buNone/>
            </a:pPr>
            <a:r>
              <a:rPr lang="en-US" sz="2000" dirty="0"/>
              <a:t>When working with a database your data model will most likely change over time. For example, suppose we have the </a:t>
            </a:r>
            <a:r>
              <a:rPr lang="en-US" sz="2000" dirty="0" smtClean="0"/>
              <a:t>following changes in </a:t>
            </a:r>
            <a:r>
              <a:rPr lang="en-US" sz="2000" dirty="0"/>
              <a:t>Person model:</a:t>
            </a:r>
          </a:p>
        </p:txBody>
      </p:sp>
      <p:pic>
        <p:nvPicPr>
          <p:cNvPr id="4" name="Picture 3" descr="Screen Shot 2017-06-28 at 5.08.3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067" y="2638252"/>
            <a:ext cx="5428971" cy="2816065"/>
          </a:xfrm>
          <a:prstGeom prst="rect">
            <a:avLst/>
          </a:prstGeom>
        </p:spPr>
      </p:pic>
    </p:spTree>
    <p:extLst>
      <p:ext uri="{BB962C8B-B14F-4D97-AF65-F5344CB8AC3E}">
        <p14:creationId xmlns:p14="http://schemas.microsoft.com/office/powerpoint/2010/main" val="3839868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a:t>
            </a:r>
            <a:endParaRPr lang="en-US" dirty="0"/>
          </a:p>
        </p:txBody>
      </p:sp>
      <p:sp>
        <p:nvSpPr>
          <p:cNvPr id="3" name="Content Placeholder 2"/>
          <p:cNvSpPr>
            <a:spLocks noGrp="1"/>
          </p:cNvSpPr>
          <p:nvPr>
            <p:ph idx="1"/>
          </p:nvPr>
        </p:nvSpPr>
        <p:spPr>
          <a:xfrm>
            <a:off x="1435608" y="1447800"/>
            <a:ext cx="7498080" cy="1787358"/>
          </a:xfrm>
        </p:spPr>
        <p:txBody>
          <a:bodyPr>
            <a:normAutofit/>
          </a:bodyPr>
          <a:lstStyle/>
          <a:p>
            <a:r>
              <a:rPr lang="en-US" sz="2000" dirty="0"/>
              <a:t>You define a migration and the associated schema version by updating the </a:t>
            </a:r>
            <a:r>
              <a:rPr lang="en-US" sz="2000" dirty="0" err="1"/>
              <a:t>schemaVersion</a:t>
            </a:r>
            <a:r>
              <a:rPr lang="en-US" sz="2000" dirty="0"/>
              <a:t> and defining an optional migration function. </a:t>
            </a:r>
            <a:endParaRPr lang="en-US" sz="2000" dirty="0" smtClean="0"/>
          </a:p>
          <a:p>
            <a:r>
              <a:rPr lang="en-US" sz="2000" dirty="0" smtClean="0"/>
              <a:t>Your </a:t>
            </a:r>
            <a:r>
              <a:rPr lang="en-US" sz="2000" dirty="0"/>
              <a:t>migration function provides any logic needed to convert data models from previous schemas to the new schema.</a:t>
            </a:r>
          </a:p>
        </p:txBody>
      </p:sp>
      <p:pic>
        <p:nvPicPr>
          <p:cNvPr id="4" name="Picture 3" descr="Screen Shot 2017-06-28 at 5.20.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92" y="0"/>
            <a:ext cx="9660188" cy="6858000"/>
          </a:xfrm>
          <a:prstGeom prst="rect">
            <a:avLst/>
          </a:prstGeom>
        </p:spPr>
      </p:pic>
    </p:spTree>
    <p:extLst>
      <p:ext uri="{BB962C8B-B14F-4D97-AF65-F5344CB8AC3E}">
        <p14:creationId xmlns:p14="http://schemas.microsoft.com/office/powerpoint/2010/main" val="22741721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a:t>
            </a:r>
            <a:endParaRPr lang="en-US" dirty="0"/>
          </a:p>
        </p:txBody>
      </p:sp>
      <p:sp>
        <p:nvSpPr>
          <p:cNvPr id="3" name="Content Placeholder 2"/>
          <p:cNvSpPr>
            <a:spLocks noGrp="1"/>
          </p:cNvSpPr>
          <p:nvPr>
            <p:ph idx="1"/>
          </p:nvPr>
        </p:nvSpPr>
        <p:spPr/>
        <p:txBody>
          <a:bodyPr>
            <a:normAutofit/>
          </a:bodyPr>
          <a:lstStyle/>
          <a:p>
            <a:r>
              <a:rPr lang="en-US" sz="2400" dirty="0"/>
              <a:t>Realm Mobile Platform (RMP) extends the Realm Mobile Database across the network, enabling automatic synchronization of data across devices</a:t>
            </a:r>
            <a:r>
              <a:rPr lang="en-US" sz="2400" dirty="0" smtClean="0"/>
              <a:t>.</a:t>
            </a:r>
          </a:p>
          <a:p>
            <a:r>
              <a:rPr lang="en-US" sz="2400" dirty="0" smtClean="0"/>
              <a:t> </a:t>
            </a:r>
            <a:r>
              <a:rPr lang="en-US" sz="2400" dirty="0"/>
              <a:t>In order to do this a new set of types and classes are provided that support these synchronized Realms; these new classes are additive to the existing Realm Mobile Database.</a:t>
            </a:r>
          </a:p>
          <a:p>
            <a:endParaRPr lang="en-US" dirty="0"/>
          </a:p>
        </p:txBody>
      </p:sp>
    </p:spTree>
    <p:extLst>
      <p:ext uri="{BB962C8B-B14F-4D97-AF65-F5344CB8AC3E}">
        <p14:creationId xmlns:p14="http://schemas.microsoft.com/office/powerpoint/2010/main" val="37370017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Users</a:t>
            </a:r>
            <a:endParaRPr lang="en-US" dirty="0"/>
          </a:p>
        </p:txBody>
      </p:sp>
      <p:sp>
        <p:nvSpPr>
          <p:cNvPr id="3" name="Content Placeholder 2"/>
          <p:cNvSpPr>
            <a:spLocks noGrp="1"/>
          </p:cNvSpPr>
          <p:nvPr>
            <p:ph idx="1"/>
          </p:nvPr>
        </p:nvSpPr>
        <p:spPr>
          <a:xfrm>
            <a:off x="1435608" y="1447800"/>
            <a:ext cx="7498080" cy="5062621"/>
          </a:xfrm>
        </p:spPr>
        <p:txBody>
          <a:bodyPr>
            <a:normAutofit/>
          </a:bodyPr>
          <a:lstStyle/>
          <a:p>
            <a:r>
              <a:rPr lang="en-US" sz="2400" dirty="0"/>
              <a:t>The central object in the Realm Object Server is the Realm User (</a:t>
            </a:r>
            <a:r>
              <a:rPr lang="en-US" sz="2400" dirty="0" err="1"/>
              <a:t>Realm.Sync.User</a:t>
            </a:r>
            <a:r>
              <a:rPr lang="en-US" sz="2400" dirty="0"/>
              <a:t>) associated with a synchronized Realm. </a:t>
            </a:r>
            <a:endParaRPr lang="en-US" sz="2400" dirty="0" smtClean="0"/>
          </a:p>
          <a:p>
            <a:r>
              <a:rPr lang="en-US" sz="2400" dirty="0" smtClean="0"/>
              <a:t>A </a:t>
            </a:r>
            <a:r>
              <a:rPr lang="en-US" sz="2400" dirty="0"/>
              <a:t>User can be authenticated to a shared Realm via a username/password scheme, or through a number of third-party authentication methods</a:t>
            </a:r>
            <a:r>
              <a:rPr lang="en-US" sz="2400" dirty="0" smtClean="0"/>
              <a:t>.</a:t>
            </a:r>
          </a:p>
          <a:p>
            <a:r>
              <a:rPr lang="en-US" sz="2400" dirty="0">
                <a:hlinkClick r:id="rId2"/>
              </a:rPr>
              <a:t>https://realm.io/docs/javascript/latest/index.html#</a:t>
            </a:r>
            <a:r>
              <a:rPr lang="en-US" sz="2400" dirty="0" smtClean="0">
                <a:hlinkClick r:id="rId2"/>
              </a:rPr>
              <a:t>sync</a:t>
            </a:r>
            <a:endParaRPr lang="en-US" sz="2400" dirty="0" smtClean="0"/>
          </a:p>
          <a:p>
            <a:endParaRPr lang="en-US" sz="2400" dirty="0"/>
          </a:p>
          <a:p>
            <a:endParaRPr lang="en-US" sz="2400" dirty="0"/>
          </a:p>
        </p:txBody>
      </p:sp>
    </p:spTree>
    <p:extLst>
      <p:ext uri="{BB962C8B-B14F-4D97-AF65-F5344CB8AC3E}">
        <p14:creationId xmlns:p14="http://schemas.microsoft.com/office/powerpoint/2010/main" val="35157504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a:t>
            </a:r>
            <a:endParaRPr lang="en-US" dirty="0"/>
          </a:p>
        </p:txBody>
      </p:sp>
      <p:pic>
        <p:nvPicPr>
          <p:cNvPr id="4" name="Picture 3" descr="Screen Shot 2017-06-28 at 5.33.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62100"/>
            <a:ext cx="7537052" cy="4600742"/>
          </a:xfrm>
          <a:prstGeom prst="rect">
            <a:avLst/>
          </a:prstGeom>
        </p:spPr>
      </p:pic>
    </p:spTree>
    <p:extLst>
      <p:ext uri="{BB962C8B-B14F-4D97-AF65-F5344CB8AC3E}">
        <p14:creationId xmlns:p14="http://schemas.microsoft.com/office/powerpoint/2010/main" val="98245743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 API doc</a:t>
            </a:r>
            <a:endParaRPr lang="en-US" dirty="0"/>
          </a:p>
        </p:txBody>
      </p:sp>
      <p:sp>
        <p:nvSpPr>
          <p:cNvPr id="3" name="Content Placeholder 2"/>
          <p:cNvSpPr>
            <a:spLocks noGrp="1"/>
          </p:cNvSpPr>
          <p:nvPr>
            <p:ph idx="1"/>
          </p:nvPr>
        </p:nvSpPr>
        <p:spPr/>
        <p:txBody>
          <a:bodyPr>
            <a:normAutofit/>
          </a:bodyPr>
          <a:lstStyle/>
          <a:p>
            <a:r>
              <a:rPr lang="en-US" sz="2400" dirty="0"/>
              <a:t>Realm API Reference </a:t>
            </a:r>
            <a:endParaRPr lang="en-US" sz="2400" dirty="0" smtClean="0"/>
          </a:p>
          <a:p>
            <a:pPr marL="82296" indent="0">
              <a:buNone/>
            </a:pPr>
            <a:r>
              <a:rPr lang="en-US" sz="2400" dirty="0" smtClean="0">
                <a:hlinkClick r:id="rId2"/>
              </a:rPr>
              <a:t>https</a:t>
            </a:r>
            <a:r>
              <a:rPr lang="en-US" sz="2400" dirty="0">
                <a:hlinkClick r:id="rId2"/>
              </a:rPr>
              <a:t>://</a:t>
            </a:r>
            <a:r>
              <a:rPr lang="en-US" sz="2400" dirty="0" err="1">
                <a:hlinkClick r:id="rId2"/>
              </a:rPr>
              <a:t>realm.io</a:t>
            </a:r>
            <a:r>
              <a:rPr lang="en-US" sz="2400" dirty="0">
                <a:hlinkClick r:id="rId2"/>
              </a:rPr>
              <a:t>/docs/react-native/latest/</a:t>
            </a:r>
            <a:r>
              <a:rPr lang="en-US" sz="2400" dirty="0" err="1">
                <a:hlinkClick r:id="rId2"/>
              </a:rPr>
              <a:t>api</a:t>
            </a:r>
            <a:r>
              <a:rPr lang="en-US" sz="2400" dirty="0" smtClean="0">
                <a:hlinkClick r:id="rId2"/>
              </a:rPr>
              <a:t>/</a:t>
            </a:r>
            <a:endParaRPr lang="en-US" sz="2400" dirty="0"/>
          </a:p>
          <a:p>
            <a:r>
              <a:rPr lang="en-US" sz="2400" dirty="0" smtClean="0"/>
              <a:t>Realm Tutorial</a:t>
            </a:r>
          </a:p>
          <a:p>
            <a:pPr marL="82296" indent="0">
              <a:buNone/>
            </a:pPr>
            <a:r>
              <a:rPr lang="en-US" sz="2400" dirty="0" smtClean="0">
                <a:hlinkClick r:id="rId3"/>
              </a:rPr>
              <a:t>https</a:t>
            </a:r>
            <a:r>
              <a:rPr lang="en-US" sz="2400" dirty="0">
                <a:hlinkClick r:id="rId3"/>
              </a:rPr>
              <a:t>://</a:t>
            </a:r>
            <a:r>
              <a:rPr lang="en-US" sz="2400" dirty="0" err="1">
                <a:hlinkClick r:id="rId3"/>
              </a:rPr>
              <a:t>realm.io</a:t>
            </a:r>
            <a:r>
              <a:rPr lang="en-US" sz="2400" dirty="0">
                <a:hlinkClick r:id="rId3"/>
              </a:rPr>
              <a:t>/docs/react-native/latest/#</a:t>
            </a:r>
            <a:r>
              <a:rPr lang="en-US" sz="2400" dirty="0" err="1">
                <a:hlinkClick r:id="rId3"/>
              </a:rPr>
              <a:t>gettingstarted</a:t>
            </a:r>
            <a:endParaRPr lang="en-US" sz="2400" dirty="0"/>
          </a:p>
        </p:txBody>
      </p:sp>
    </p:spTree>
    <p:extLst>
      <p:ext uri="{BB962C8B-B14F-4D97-AF65-F5344CB8AC3E}">
        <p14:creationId xmlns:p14="http://schemas.microsoft.com/office/powerpoint/2010/main" val="262674724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it</a:t>
            </a:r>
            <a:endParaRPr lang="en-US" dirty="0"/>
          </a:p>
        </p:txBody>
      </p:sp>
      <p:sp>
        <p:nvSpPr>
          <p:cNvPr id="3" name="Content Placeholder 2"/>
          <p:cNvSpPr>
            <a:spLocks noGrp="1"/>
          </p:cNvSpPr>
          <p:nvPr>
            <p:ph idx="1"/>
          </p:nvPr>
        </p:nvSpPr>
        <p:spPr/>
        <p:txBody>
          <a:bodyPr>
            <a:normAutofit/>
          </a:bodyPr>
          <a:lstStyle/>
          <a:p>
            <a:r>
              <a:rPr lang="en-US" sz="2400" dirty="0"/>
              <a:t>Don’t need to installation any extra library. It comes with React-Native by </a:t>
            </a:r>
            <a:r>
              <a:rPr lang="en-US" sz="2400" dirty="0" smtClean="0"/>
              <a:t>default.</a:t>
            </a:r>
          </a:p>
          <a:p>
            <a:endParaRPr lang="en-US" sz="2400" dirty="0"/>
          </a:p>
          <a:p>
            <a:endParaRPr lang="en-US" sz="2400" dirty="0" smtClean="0"/>
          </a:p>
          <a:p>
            <a:r>
              <a:rPr lang="en-US" sz="2400" dirty="0" smtClean="0"/>
              <a:t>Since </a:t>
            </a:r>
            <a:r>
              <a:rPr lang="en-US" sz="2400" dirty="0"/>
              <a:t>loading data is a time consuming task, it is designed to be a asynchronous operation. So </a:t>
            </a:r>
            <a:r>
              <a:rPr lang="en-US" sz="2400" dirty="0" err="1"/>
              <a:t>getItem</a:t>
            </a:r>
            <a:r>
              <a:rPr lang="en-US" sz="2400" dirty="0"/>
              <a:t> returned the promise, which will invoke the call back function when the read operation is completed.</a:t>
            </a:r>
          </a:p>
        </p:txBody>
      </p:sp>
      <p:pic>
        <p:nvPicPr>
          <p:cNvPr id="4" name="Picture 3" descr="Screen Shot 2017-06-28 at 4.12.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020" y="2249237"/>
            <a:ext cx="7607300" cy="876300"/>
          </a:xfrm>
          <a:prstGeom prst="rect">
            <a:avLst/>
          </a:prstGeom>
        </p:spPr>
      </p:pic>
      <p:pic>
        <p:nvPicPr>
          <p:cNvPr id="6" name="Picture 5" descr="Screen Shot 2017-06-28 at 4.14.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640" y="5010347"/>
            <a:ext cx="7791784" cy="1238053"/>
          </a:xfrm>
          <a:prstGeom prst="rect">
            <a:avLst/>
          </a:prstGeom>
        </p:spPr>
      </p:pic>
    </p:spTree>
    <p:extLst>
      <p:ext uri="{BB962C8B-B14F-4D97-AF65-F5344CB8AC3E}">
        <p14:creationId xmlns:p14="http://schemas.microsoft.com/office/powerpoint/2010/main" val="40974716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complex data</a:t>
            </a:r>
            <a:endParaRPr lang="en-US" dirty="0"/>
          </a:p>
        </p:txBody>
      </p:sp>
      <p:sp>
        <p:nvSpPr>
          <p:cNvPr id="3" name="Content Placeholder 2"/>
          <p:cNvSpPr>
            <a:spLocks noGrp="1"/>
          </p:cNvSpPr>
          <p:nvPr>
            <p:ph idx="1"/>
          </p:nvPr>
        </p:nvSpPr>
        <p:spPr/>
        <p:txBody>
          <a:bodyPr/>
          <a:lstStyle/>
          <a:p>
            <a:r>
              <a:rPr lang="en-US" dirty="0" err="1"/>
              <a:t>AsyncStorage</a:t>
            </a:r>
            <a:r>
              <a:rPr lang="en-US" dirty="0"/>
              <a:t> is just a key-value pair </a:t>
            </a:r>
            <a:r>
              <a:rPr lang="en-US" dirty="0" smtClean="0"/>
              <a:t>storage</a:t>
            </a:r>
          </a:p>
          <a:p>
            <a:r>
              <a:rPr lang="en-US" dirty="0" smtClean="0"/>
              <a:t>In </a:t>
            </a:r>
            <a:r>
              <a:rPr lang="en-US" dirty="0"/>
              <a:t>practical application, we need to store complex information much more than key-value </a:t>
            </a:r>
            <a:r>
              <a:rPr lang="en-US" dirty="0" smtClean="0"/>
              <a:t>pair.</a:t>
            </a:r>
          </a:p>
          <a:p>
            <a:r>
              <a:rPr lang="en-US" dirty="0" smtClean="0"/>
              <a:t>What </a:t>
            </a:r>
            <a:r>
              <a:rPr lang="en-US" dirty="0"/>
              <a:t>if we want the database that can query, search, and support encryption with data modeling</a:t>
            </a:r>
            <a:r>
              <a:rPr lang="en-US" dirty="0" smtClean="0"/>
              <a:t>?</a:t>
            </a:r>
          </a:p>
          <a:p>
            <a:r>
              <a:rPr lang="en-US" dirty="0" smtClean="0"/>
              <a:t>                </a:t>
            </a:r>
            <a:r>
              <a:rPr lang="en-US" dirty="0"/>
              <a:t> </a:t>
            </a:r>
            <a:r>
              <a:rPr lang="en-US" dirty="0" smtClean="0"/>
              <a:t> is </a:t>
            </a:r>
            <a:r>
              <a:rPr lang="en-US" dirty="0"/>
              <a:t>the answer!</a:t>
            </a:r>
          </a:p>
        </p:txBody>
      </p:sp>
      <p:pic>
        <p:nvPicPr>
          <p:cNvPr id="4" name="Picture 3" descr="Screen Shot 2017-06-28 at 4.17.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407" y="5591340"/>
            <a:ext cx="2111542" cy="731722"/>
          </a:xfrm>
          <a:prstGeom prst="rect">
            <a:avLst/>
          </a:prstGeom>
        </p:spPr>
      </p:pic>
    </p:spTree>
    <p:extLst>
      <p:ext uri="{BB962C8B-B14F-4D97-AF65-F5344CB8AC3E}">
        <p14:creationId xmlns:p14="http://schemas.microsoft.com/office/powerpoint/2010/main" val="26209288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Realm Database</a:t>
            </a:r>
            <a:endParaRPr lang="en-US" dirty="0"/>
          </a:p>
        </p:txBody>
      </p:sp>
      <p:sp>
        <p:nvSpPr>
          <p:cNvPr id="3" name="Content Placeholder 2"/>
          <p:cNvSpPr>
            <a:spLocks noGrp="1"/>
          </p:cNvSpPr>
          <p:nvPr>
            <p:ph idx="1"/>
          </p:nvPr>
        </p:nvSpPr>
        <p:spPr>
          <a:xfrm>
            <a:off x="1435608" y="1447800"/>
            <a:ext cx="7498080" cy="1199147"/>
          </a:xfrm>
        </p:spPr>
        <p:txBody>
          <a:bodyPr>
            <a:normAutofit/>
          </a:bodyPr>
          <a:lstStyle/>
          <a:p>
            <a:r>
              <a:rPr lang="en-US" sz="2400" dirty="0"/>
              <a:t>A flexible platform for creating offline-first, reactive mobile apps effortlessly.</a:t>
            </a:r>
          </a:p>
        </p:txBody>
      </p:sp>
      <p:pic>
        <p:nvPicPr>
          <p:cNvPr id="4" name="Picture 3" descr="Screen Shot 2017-06-28 at 4.18.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52" y="2366209"/>
            <a:ext cx="7989912" cy="3876844"/>
          </a:xfrm>
          <a:prstGeom prst="rect">
            <a:avLst/>
          </a:prstGeom>
        </p:spPr>
      </p:pic>
    </p:spTree>
    <p:extLst>
      <p:ext uri="{BB962C8B-B14F-4D97-AF65-F5344CB8AC3E}">
        <p14:creationId xmlns:p14="http://schemas.microsoft.com/office/powerpoint/2010/main" val="32188773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Realm Benefits</a:t>
            </a:r>
            <a:endParaRPr lang="en-US" dirty="0"/>
          </a:p>
        </p:txBody>
      </p:sp>
      <p:pic>
        <p:nvPicPr>
          <p:cNvPr id="5" name="Picture 4" descr="Screen Shot 2017-06-28 at 4.21.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80" y="1404348"/>
            <a:ext cx="7994316" cy="4825332"/>
          </a:xfrm>
          <a:prstGeom prst="rect">
            <a:avLst/>
          </a:prstGeom>
        </p:spPr>
      </p:pic>
    </p:spTree>
    <p:extLst>
      <p:ext uri="{BB962C8B-B14F-4D97-AF65-F5344CB8AC3E}">
        <p14:creationId xmlns:p14="http://schemas.microsoft.com/office/powerpoint/2010/main" val="171712616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Realm Installation</a:t>
            </a:r>
            <a:endParaRPr lang="en-US" dirty="0"/>
          </a:p>
        </p:txBody>
      </p:sp>
      <p:sp>
        <p:nvSpPr>
          <p:cNvPr id="3" name="Content Placeholder 2"/>
          <p:cNvSpPr>
            <a:spLocks noGrp="1"/>
          </p:cNvSpPr>
          <p:nvPr>
            <p:ph idx="1"/>
          </p:nvPr>
        </p:nvSpPr>
        <p:spPr/>
        <p:txBody>
          <a:bodyPr>
            <a:normAutofit/>
          </a:bodyPr>
          <a:lstStyle/>
          <a:p>
            <a:r>
              <a:rPr lang="en-US" sz="2400" dirty="0"/>
              <a:t>Change directories into the new project (cd ) and add the realm dependency</a:t>
            </a:r>
          </a:p>
          <a:p>
            <a:pPr marL="82296" indent="0">
              <a:buNone/>
            </a:pPr>
            <a:r>
              <a:rPr lang="en-US" sz="2400" dirty="0"/>
              <a:t> </a:t>
            </a:r>
            <a:r>
              <a:rPr lang="en-US" sz="2400" dirty="0" smtClean="0"/>
              <a:t>	</a:t>
            </a:r>
            <a:r>
              <a:rPr lang="en-US" sz="2400" dirty="0" err="1" smtClean="0">
                <a:solidFill>
                  <a:srgbClr val="3366FF"/>
                </a:solidFill>
              </a:rPr>
              <a:t>npm</a:t>
            </a:r>
            <a:r>
              <a:rPr lang="en-US" sz="2400" dirty="0" smtClean="0">
                <a:solidFill>
                  <a:srgbClr val="3366FF"/>
                </a:solidFill>
              </a:rPr>
              <a:t> </a:t>
            </a:r>
            <a:r>
              <a:rPr lang="en-US" sz="2400" dirty="0">
                <a:solidFill>
                  <a:srgbClr val="3366FF"/>
                </a:solidFill>
              </a:rPr>
              <a:t>install --save realm </a:t>
            </a:r>
          </a:p>
          <a:p>
            <a:r>
              <a:rPr lang="en-US" sz="2400" dirty="0"/>
              <a:t>Next use react-native to link your project to the realm native module. </a:t>
            </a:r>
          </a:p>
          <a:p>
            <a:pPr marL="82296" indent="0">
              <a:buNone/>
            </a:pPr>
            <a:r>
              <a:rPr lang="en-US" sz="2400" dirty="0" smtClean="0"/>
              <a:t>	</a:t>
            </a:r>
            <a:r>
              <a:rPr lang="en-US" sz="2400" dirty="0" smtClean="0">
                <a:solidFill>
                  <a:srgbClr val="3366FF"/>
                </a:solidFill>
              </a:rPr>
              <a:t> </a:t>
            </a:r>
            <a:r>
              <a:rPr lang="en-US" sz="2400" dirty="0">
                <a:solidFill>
                  <a:srgbClr val="3366FF"/>
                </a:solidFill>
              </a:rPr>
              <a:t>react-native link realm</a:t>
            </a:r>
          </a:p>
        </p:txBody>
      </p:sp>
    </p:spTree>
    <p:extLst>
      <p:ext uri="{BB962C8B-B14F-4D97-AF65-F5344CB8AC3E}">
        <p14:creationId xmlns:p14="http://schemas.microsoft.com/office/powerpoint/2010/main" val="14305012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7209" y="-46788"/>
            <a:ext cx="7498080" cy="1143000"/>
          </a:xfrm>
        </p:spPr>
        <p:txBody>
          <a:bodyPr/>
          <a:lstStyle/>
          <a:p>
            <a:r>
              <a:rPr lang="en-US" dirty="0" smtClean="0"/>
              <a:t>Sample code</a:t>
            </a:r>
            <a:endParaRPr lang="en-US" dirty="0"/>
          </a:p>
        </p:txBody>
      </p:sp>
      <p:pic>
        <p:nvPicPr>
          <p:cNvPr id="7" name="Picture 6" descr="Screen Shot 2017-06-28 at 4.27.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209" y="1096212"/>
            <a:ext cx="7737858" cy="5654842"/>
          </a:xfrm>
          <a:prstGeom prst="rect">
            <a:avLst/>
          </a:prstGeom>
        </p:spPr>
      </p:pic>
    </p:spTree>
    <p:extLst>
      <p:ext uri="{BB962C8B-B14F-4D97-AF65-F5344CB8AC3E}">
        <p14:creationId xmlns:p14="http://schemas.microsoft.com/office/powerpoint/2010/main" val="422456015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790</TotalTime>
  <Words>1406</Words>
  <Application>Microsoft Macintosh PowerPoint</Application>
  <PresentationFormat>On-screen Show (4:3)</PresentationFormat>
  <Paragraphs>130</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Solstice</vt:lpstr>
      <vt:lpstr>Realm + React Native</vt:lpstr>
      <vt:lpstr>Database on the App</vt:lpstr>
      <vt:lpstr>AsyncStorage</vt:lpstr>
      <vt:lpstr>How to use it</vt:lpstr>
      <vt:lpstr>For more complex data</vt:lpstr>
      <vt:lpstr>Realm Database</vt:lpstr>
      <vt:lpstr>Realm Benefits</vt:lpstr>
      <vt:lpstr>Realm Installation</vt:lpstr>
      <vt:lpstr>Sample code</vt:lpstr>
      <vt:lpstr>Realm Database model</vt:lpstr>
      <vt:lpstr>PowerPoint Presentation</vt:lpstr>
      <vt:lpstr>Realm basic property type</vt:lpstr>
      <vt:lpstr>Object properties</vt:lpstr>
      <vt:lpstr>Accessing Object properties</vt:lpstr>
      <vt:lpstr>List properties</vt:lpstr>
      <vt:lpstr>Accessing list properties</vt:lpstr>
      <vt:lpstr>Optional Properties</vt:lpstr>
      <vt:lpstr>Setting optional properties</vt:lpstr>
      <vt:lpstr>Default properties</vt:lpstr>
      <vt:lpstr>Indexed property</vt:lpstr>
      <vt:lpstr>PrimaryKey property</vt:lpstr>
      <vt:lpstr>Writes: For creating objects</vt:lpstr>
      <vt:lpstr>Writes: For updating objects</vt:lpstr>
      <vt:lpstr>Writes: deleting objects</vt:lpstr>
      <vt:lpstr>Queries</vt:lpstr>
      <vt:lpstr>Queries: getting objects</vt:lpstr>
      <vt:lpstr>Queries: Sorting</vt:lpstr>
      <vt:lpstr>Auto-updated results</vt:lpstr>
      <vt:lpstr>Size limiting</vt:lpstr>
      <vt:lpstr>Schema version</vt:lpstr>
      <vt:lpstr>Migration</vt:lpstr>
      <vt:lpstr>Migration</vt:lpstr>
      <vt:lpstr>Sync</vt:lpstr>
      <vt:lpstr>Sync: Users</vt:lpstr>
      <vt:lpstr>Synch</vt:lpstr>
      <vt:lpstr>Realm API doc</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nagarro</dc:creator>
  <cp:lastModifiedBy>nagarro</cp:lastModifiedBy>
  <cp:revision>40</cp:revision>
  <dcterms:created xsi:type="dcterms:W3CDTF">2017-06-27T22:35:01Z</dcterms:created>
  <dcterms:modified xsi:type="dcterms:W3CDTF">2017-06-28T16:03:52Z</dcterms:modified>
</cp:coreProperties>
</file>